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3" r:id="rId2"/>
    <p:sldId id="294" r:id="rId3"/>
    <p:sldId id="274" r:id="rId4"/>
    <p:sldId id="275" r:id="rId5"/>
    <p:sldId id="310" r:id="rId6"/>
    <p:sldId id="317" r:id="rId7"/>
    <p:sldId id="300" r:id="rId8"/>
    <p:sldId id="312" r:id="rId9"/>
    <p:sldId id="311" r:id="rId10"/>
    <p:sldId id="308" r:id="rId11"/>
    <p:sldId id="305" r:id="rId12"/>
    <p:sldId id="304" r:id="rId13"/>
    <p:sldId id="303" r:id="rId14"/>
    <p:sldId id="313" r:id="rId15"/>
    <p:sldId id="316" r:id="rId16"/>
    <p:sldId id="318" r:id="rId17"/>
    <p:sldId id="319" r:id="rId1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25C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11" autoAdjust="0"/>
    <p:restoredTop sz="88779" autoAdjust="0"/>
  </p:normalViewPr>
  <p:slideViewPr>
    <p:cSldViewPr snapToGrid="0">
      <p:cViewPr varScale="1">
        <p:scale>
          <a:sx n="58" d="100"/>
          <a:sy n="58" d="100"/>
        </p:scale>
        <p:origin x="1200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3405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2114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621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86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52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619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817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7127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412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1476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8349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BD966C-4976-4C31-BC0C-068BAD92DFDF}"/>
              </a:ext>
            </a:extLst>
          </p:cNvPr>
          <p:cNvSpPr/>
          <p:nvPr/>
        </p:nvSpPr>
        <p:spPr>
          <a:xfrm>
            <a:off x="1329570" y="2116125"/>
            <a:ext cx="967546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  <a:cs typeface="Arial" panose="020B0604020202020204" pitchFamily="34" charset="0"/>
              </a:rPr>
              <a:t>BFX_UA300 FFC </a:t>
            </a:r>
            <a:r>
              <a:rPr lang="en-US" sz="48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cable issue 8D </a:t>
            </a:r>
            <a:r>
              <a:rPr lang="en-US" sz="4800" b="1" dirty="0">
                <a:solidFill>
                  <a:srgbClr val="002060"/>
                </a:solidFill>
                <a:cs typeface="Arial" panose="020B0604020202020204" pitchFamily="34" charset="0"/>
              </a:rPr>
              <a:t>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2022</a:t>
            </a:r>
            <a:r>
              <a:rPr lang="en-US" altLang="zh-CN" sz="2800" b="1" dirty="0" smtClean="0">
                <a:solidFill>
                  <a:srgbClr val="002060"/>
                </a:solidFill>
              </a:rPr>
              <a:t>-</a:t>
            </a:r>
            <a:r>
              <a:rPr lang="en-US" sz="2800" b="1" dirty="0" smtClean="0">
                <a:solidFill>
                  <a:srgbClr val="002060"/>
                </a:solidFill>
              </a:rPr>
              <a:t>Oct</a:t>
            </a:r>
            <a:r>
              <a:rPr lang="en-US" altLang="zh-CN" sz="2800" b="1" dirty="0" smtClean="0">
                <a:solidFill>
                  <a:srgbClr val="002060"/>
                </a:solidFill>
              </a:rPr>
              <a:t>-</a:t>
            </a:r>
            <a:r>
              <a:rPr lang="en-US" sz="2800" b="1" dirty="0" smtClean="0">
                <a:solidFill>
                  <a:srgbClr val="002060"/>
                </a:solidFill>
              </a:rPr>
              <a:t>06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47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8442" y="1768562"/>
            <a:ext cx="498968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Ben Zheng,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An QA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Rachel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PE: Michael </a:t>
            </a:r>
            <a:r>
              <a:rPr kumimoji="0" lang="en-US" altLang="zh-CN" b="1" dirty="0" err="1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Ruan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ME: Cheng </a:t>
            </a:r>
            <a:r>
              <a:rPr kumimoji="0" lang="en-US" altLang="zh-CN" b="1" dirty="0" err="1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Lun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,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Thai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RD: Sean, Tom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449604" y="1831640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   :  CB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Lin/ </a:t>
            </a:r>
            <a:r>
              <a:rPr lang="en-US" altLang="zh-CN" sz="2400" b="1" dirty="0" err="1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Toney.HB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58584" y="1768562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2"/>
          <p:cNvSpPr/>
          <p:nvPr/>
        </p:nvSpPr>
        <p:spPr>
          <a:xfrm>
            <a:off x="0" y="23408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D1. </a:t>
            </a:r>
            <a:r>
              <a:rPr lang="en-US" altLang="zh-CN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Create the team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2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3408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7"/>
            <a:ext cx="11333702" cy="512365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24-Nov-2021,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ALT complia</a:t>
            </a:r>
            <a:r>
              <a:rPr lang="en-US" altLang="zh-CN" dirty="0">
                <a:solidFill>
                  <a:schemeClr val="tx1"/>
                </a:solidFill>
                <a:cs typeface="Arial" panose="020B0604020202020204" pitchFamily="34" charset="0"/>
              </a:rPr>
              <a:t>nt that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3 units BFX-AU300 - FFC Cable Connection Fail 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141291"/>
              </p:ext>
            </p:extLst>
          </p:nvPr>
        </p:nvGraphicFramePr>
        <p:xfrm>
          <a:off x="433135" y="2261327"/>
          <a:ext cx="11333702" cy="3547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762">
                  <a:extLst>
                    <a:ext uri="{9D8B030D-6E8A-4147-A177-3AD203B41FA5}">
                      <a16:colId xmlns:a16="http://schemas.microsoft.com/office/drawing/2014/main" val="1675715881"/>
                    </a:ext>
                  </a:extLst>
                </a:gridCol>
                <a:gridCol w="1494529">
                  <a:extLst>
                    <a:ext uri="{9D8B030D-6E8A-4147-A177-3AD203B41FA5}">
                      <a16:colId xmlns:a16="http://schemas.microsoft.com/office/drawing/2014/main" val="3042924976"/>
                    </a:ext>
                  </a:extLst>
                </a:gridCol>
                <a:gridCol w="2446317">
                  <a:extLst>
                    <a:ext uri="{9D8B030D-6E8A-4147-A177-3AD203B41FA5}">
                      <a16:colId xmlns:a16="http://schemas.microsoft.com/office/drawing/2014/main" val="1374516529"/>
                    </a:ext>
                  </a:extLst>
                </a:gridCol>
                <a:gridCol w="1294410">
                  <a:extLst>
                    <a:ext uri="{9D8B030D-6E8A-4147-A177-3AD203B41FA5}">
                      <a16:colId xmlns:a16="http://schemas.microsoft.com/office/drawing/2014/main" val="3633120302"/>
                    </a:ext>
                  </a:extLst>
                </a:gridCol>
                <a:gridCol w="5583684">
                  <a:extLst>
                    <a:ext uri="{9D8B030D-6E8A-4147-A177-3AD203B41FA5}">
                      <a16:colId xmlns:a16="http://schemas.microsoft.com/office/drawing/2014/main" val="608985399"/>
                    </a:ext>
                  </a:extLst>
                </a:gridCol>
              </a:tblGrid>
              <a:tr h="8867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</a:t>
                      </a:r>
                      <a:r>
                        <a:rPr lang="en-US" altLang="zh-CN" sz="1600" dirty="0"/>
                        <a:t>o</a:t>
                      </a:r>
                      <a:r>
                        <a:rPr lang="en-US" sz="1600" dirty="0"/>
                        <a:t>.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SN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Label 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Production date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/>
                        </a:rPr>
                        <a:t>Failure Description</a:t>
                      </a:r>
                      <a:r>
                        <a:rPr lang="en-US" sz="1600" baseline="0" dirty="0"/>
                        <a:t> F</a:t>
                      </a:r>
                      <a:r>
                        <a:rPr lang="en-US" sz="1600" dirty="0"/>
                        <a:t>eedback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altLang="zh-CN" sz="1600" baseline="0" dirty="0"/>
                        <a:t>from </a:t>
                      </a:r>
                      <a:r>
                        <a:rPr lang="en-US" sz="1600" dirty="0"/>
                        <a:t>Customer 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8695559"/>
                  </a:ext>
                </a:extLst>
              </a:tr>
              <a:tr h="886784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A8934AFE827D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01-Nov-2021</a:t>
                      </a: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851579"/>
                  </a:ext>
                </a:extLst>
              </a:tr>
              <a:tr h="886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A8934AFE7D23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18-Oct-2021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356694"/>
                  </a:ext>
                </a:extLst>
              </a:tr>
              <a:tr h="886784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A8934AFE7B29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03-Oct-2021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5655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315125" y="2473816"/>
            <a:ext cx="801846" cy="2202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290672" y="4331306"/>
            <a:ext cx="850754" cy="2202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309208" y="3380906"/>
            <a:ext cx="813682" cy="22028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6018" y="3174336"/>
            <a:ext cx="1998645" cy="25509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3073" y="3198638"/>
            <a:ext cx="3337008" cy="9461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3871" y="4672570"/>
            <a:ext cx="3396209" cy="1052764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262690" y="3129582"/>
            <a:ext cx="1606760" cy="47006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545719" y="4670902"/>
            <a:ext cx="1606760" cy="47006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869450" y="3364615"/>
            <a:ext cx="617516" cy="1084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123763" y="4929045"/>
            <a:ext cx="600710" cy="3293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13693" y="629235"/>
            <a:ext cx="10072219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1. Issue Description</a:t>
            </a:r>
          </a:p>
        </p:txBody>
      </p:sp>
    </p:spTree>
    <p:extLst>
      <p:ext uri="{BB962C8B-B14F-4D97-AF65-F5344CB8AC3E}">
        <p14:creationId xmlns:p14="http://schemas.microsoft.com/office/powerpoint/2010/main" val="389259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592642"/>
              </p:ext>
            </p:extLst>
          </p:nvPr>
        </p:nvGraphicFramePr>
        <p:xfrm>
          <a:off x="413693" y="1257271"/>
          <a:ext cx="11333704" cy="187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37">
                  <a:extLst>
                    <a:ext uri="{9D8B030D-6E8A-4147-A177-3AD203B41FA5}">
                      <a16:colId xmlns:a16="http://schemas.microsoft.com/office/drawing/2014/main" val="1675715881"/>
                    </a:ext>
                  </a:extLst>
                </a:gridCol>
                <a:gridCol w="1510659">
                  <a:extLst>
                    <a:ext uri="{9D8B030D-6E8A-4147-A177-3AD203B41FA5}">
                      <a16:colId xmlns:a16="http://schemas.microsoft.com/office/drawing/2014/main" val="3042924976"/>
                    </a:ext>
                  </a:extLst>
                </a:gridCol>
                <a:gridCol w="2750097">
                  <a:extLst>
                    <a:ext uri="{9D8B030D-6E8A-4147-A177-3AD203B41FA5}">
                      <a16:colId xmlns:a16="http://schemas.microsoft.com/office/drawing/2014/main" val="2502560201"/>
                    </a:ext>
                  </a:extLst>
                </a:gridCol>
                <a:gridCol w="2388079">
                  <a:extLst>
                    <a:ext uri="{9D8B030D-6E8A-4147-A177-3AD203B41FA5}">
                      <a16:colId xmlns:a16="http://schemas.microsoft.com/office/drawing/2014/main" val="951265335"/>
                    </a:ext>
                  </a:extLst>
                </a:gridCol>
                <a:gridCol w="1923534">
                  <a:extLst>
                    <a:ext uri="{9D8B030D-6E8A-4147-A177-3AD203B41FA5}">
                      <a16:colId xmlns:a16="http://schemas.microsoft.com/office/drawing/2014/main" val="4235606538"/>
                    </a:ext>
                  </a:extLst>
                </a:gridCol>
                <a:gridCol w="1134799">
                  <a:extLst>
                    <a:ext uri="{9D8B030D-6E8A-4147-A177-3AD203B41FA5}">
                      <a16:colId xmlns:a16="http://schemas.microsoft.com/office/drawing/2014/main" val="2311861341"/>
                    </a:ext>
                  </a:extLst>
                </a:gridCol>
                <a:gridCol w="1134799">
                  <a:extLst>
                    <a:ext uri="{9D8B030D-6E8A-4147-A177-3AD203B41FA5}">
                      <a16:colId xmlns:a16="http://schemas.microsoft.com/office/drawing/2014/main" val="3633120302"/>
                    </a:ext>
                  </a:extLst>
                </a:gridCol>
              </a:tblGrid>
              <a:tr h="68625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</a:t>
                      </a:r>
                      <a:r>
                        <a:rPr lang="en-US" altLang="zh-CN" sz="1600" dirty="0"/>
                        <a:t>o</a:t>
                      </a:r>
                      <a:r>
                        <a:rPr lang="en-US" sz="1600" dirty="0"/>
                        <a:t>.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MAC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SN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cs typeface="Arial" panose="020B0604020202020204" pitchFamily="34" charset="0"/>
                        </a:rPr>
                        <a:t>Production Date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FFC </a:t>
                      </a:r>
                      <a:r>
                        <a:rPr lang="en-US" sz="16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cable PN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DC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+mn-lt"/>
                        </a:rPr>
                        <a:t>Vendor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695559"/>
                  </a:ext>
                </a:extLst>
              </a:tr>
              <a:tr h="397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A8934AFE827D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2149695001202109000998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11/1/2021 10:04:37 AM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376.00039.005 - 10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P-TWO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851579"/>
                  </a:ext>
                </a:extLst>
              </a:tr>
              <a:tr h="397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A8934AFE7D23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2149695001202109000967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10/18/2021 8:57:27 AM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2121.09.03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356694"/>
                  </a:ext>
                </a:extLst>
              </a:tr>
              <a:tr h="3973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A8934AFE7B29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2149695001202109000667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10/5/2021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1:34:55 AM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2021.09.03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56551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14596" y="619027"/>
            <a:ext cx="10072219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2. P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roduction time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and FFC cable DC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of 03 units  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3693" y="3455893"/>
            <a:ext cx="11368910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Result: </a:t>
            </a:r>
            <a:r>
              <a:rPr lang="en-US" b="1" dirty="0" smtClean="0">
                <a:cs typeface="Arial" panose="020B0604020202020204" pitchFamily="34" charset="0"/>
              </a:rPr>
              <a:t>1</a:t>
            </a:r>
            <a:r>
              <a:rPr lang="en-US" b="1" dirty="0">
                <a:cs typeface="Arial" panose="020B0604020202020204" pitchFamily="34" charset="0"/>
              </a:rPr>
              <a:t>. 3 units </a:t>
            </a:r>
            <a:r>
              <a:rPr lang="en-US" b="1" dirty="0" smtClean="0">
                <a:cs typeface="Arial" panose="020B0604020202020204" pitchFamily="34" charset="0"/>
              </a:rPr>
              <a:t>produced </a:t>
            </a:r>
            <a:r>
              <a:rPr lang="en-US" b="1" dirty="0">
                <a:cs typeface="Arial" panose="020B0604020202020204" pitchFamily="34" charset="0"/>
              </a:rPr>
              <a:t>on Oct &amp; Nov 2021.</a:t>
            </a:r>
          </a:p>
          <a:p>
            <a:pPr marL="1150938" indent="-457200">
              <a:tabLst>
                <a:tab pos="1481138" algn="l"/>
              </a:tabLst>
            </a:pPr>
            <a:r>
              <a:rPr lang="en-US" b="1" dirty="0">
                <a:cs typeface="Arial" panose="020B0604020202020204" pitchFamily="34" charset="0"/>
              </a:rPr>
              <a:t>2. FFC P/N : 376.00039.005 – P-TWO vendor. Date code is  202140 &amp; 2021.09.03</a:t>
            </a:r>
            <a:endParaRPr lang="en-US" b="1" dirty="0">
              <a:solidFill>
                <a:srgbClr val="FA060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53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521558"/>
              </p:ext>
            </p:extLst>
          </p:nvPr>
        </p:nvGraphicFramePr>
        <p:xfrm>
          <a:off x="318260" y="1610540"/>
          <a:ext cx="11634808" cy="2036982"/>
        </p:xfrm>
        <a:graphic>
          <a:graphicData uri="http://schemas.openxmlformats.org/drawingml/2006/table">
            <a:tbl>
              <a:tblPr/>
              <a:tblGrid>
                <a:gridCol w="732301">
                  <a:extLst>
                    <a:ext uri="{9D8B030D-6E8A-4147-A177-3AD203B41FA5}">
                      <a16:colId xmlns:a16="http://schemas.microsoft.com/office/drawing/2014/main" val="2271705793"/>
                    </a:ext>
                  </a:extLst>
                </a:gridCol>
                <a:gridCol w="1278858">
                  <a:extLst>
                    <a:ext uri="{9D8B030D-6E8A-4147-A177-3AD203B41FA5}">
                      <a16:colId xmlns:a16="http://schemas.microsoft.com/office/drawing/2014/main" val="3084925520"/>
                    </a:ext>
                  </a:extLst>
                </a:gridCol>
                <a:gridCol w="2098595">
                  <a:extLst>
                    <a:ext uri="{9D8B030D-6E8A-4147-A177-3AD203B41FA5}">
                      <a16:colId xmlns:a16="http://schemas.microsoft.com/office/drawing/2014/main" val="3146159508"/>
                    </a:ext>
                  </a:extLst>
                </a:gridCol>
                <a:gridCol w="1909140">
                  <a:extLst>
                    <a:ext uri="{9D8B030D-6E8A-4147-A177-3AD203B41FA5}">
                      <a16:colId xmlns:a16="http://schemas.microsoft.com/office/drawing/2014/main" val="2097855094"/>
                    </a:ext>
                  </a:extLst>
                </a:gridCol>
                <a:gridCol w="1850845">
                  <a:extLst>
                    <a:ext uri="{9D8B030D-6E8A-4147-A177-3AD203B41FA5}">
                      <a16:colId xmlns:a16="http://schemas.microsoft.com/office/drawing/2014/main" val="282456802"/>
                    </a:ext>
                  </a:extLst>
                </a:gridCol>
                <a:gridCol w="1865419">
                  <a:extLst>
                    <a:ext uri="{9D8B030D-6E8A-4147-A177-3AD203B41FA5}">
                      <a16:colId xmlns:a16="http://schemas.microsoft.com/office/drawing/2014/main" val="2037982206"/>
                    </a:ext>
                  </a:extLst>
                </a:gridCol>
                <a:gridCol w="1899650">
                  <a:extLst>
                    <a:ext uri="{9D8B030D-6E8A-4147-A177-3AD203B41FA5}">
                      <a16:colId xmlns:a16="http://schemas.microsoft.com/office/drawing/2014/main" val="3950546907"/>
                    </a:ext>
                  </a:extLst>
                </a:gridCol>
              </a:tblGrid>
              <a:tr h="4941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Number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Production</a:t>
                      </a:r>
                      <a:r>
                        <a:rPr lang="en-US" sz="14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History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97783"/>
                  </a:ext>
                </a:extLst>
              </a:tr>
              <a:tr h="33303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Product MAC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BT Station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PT Station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Assy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2 -&gt; 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FT1 -&gt; FT3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-&gt; RC2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650366"/>
                  </a:ext>
                </a:extLst>
              </a:tr>
              <a:tr h="40875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A8934AFE827D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11/1/2021 10:09:22 </a:t>
                      </a: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11/1/2021 10:27:47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11/2/2021 9:31:07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11/2/2021 11:09:49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11/2/2021 11:28:01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023708"/>
                  </a:ext>
                </a:extLst>
              </a:tr>
              <a:tr h="4175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A8934AFE7D23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10/18/2021 3:21:52 PM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10/18/2021 3:24:24 PM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10/20/2021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9:02:25 PM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10/21/2021 1:01:53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10/21/2021 3:41:49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96199"/>
                  </a:ext>
                </a:extLst>
              </a:tr>
              <a:tr h="3834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A8934AFE7B29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10/3/2021 5:35:48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10/3/2021 10:13:16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1:35:47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2:02:37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4:17:35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505659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62228" y="630019"/>
            <a:ext cx="10072219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1. Check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production history of 3 units and FG stock 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60" y="4115307"/>
            <a:ext cx="11285161" cy="224104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18260" y="1136973"/>
            <a:ext cx="5787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cs typeface="Arial" panose="020B0604020202020204" pitchFamily="34" charset="0"/>
              </a:rPr>
              <a:t>1.1  Assembly and function test data of 3 units are </a:t>
            </a:r>
            <a:r>
              <a:rPr lang="en-US" altLang="zh-CN" b="1" dirty="0" err="1" smtClean="0">
                <a:cs typeface="Arial" panose="020B0604020202020204" pitchFamily="34" charset="0"/>
              </a:rPr>
              <a:t>nomal</a:t>
            </a:r>
            <a:r>
              <a:rPr lang="en-US" altLang="zh-CN" b="1" dirty="0" smtClean="0">
                <a:cs typeface="Arial" panose="020B0604020202020204" pitchFamily="34" charset="0"/>
              </a:rPr>
              <a:t>.</a:t>
            </a:r>
            <a:endParaRPr lang="en-US" altLang="zh-CN" b="1" dirty="0"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8259" y="3696748"/>
            <a:ext cx="615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cs typeface="Arial" panose="020B0604020202020204" pitchFamily="34" charset="0"/>
              </a:rPr>
              <a:t>1.2  On Nov 24, 2021 all products shipped, no product in stock.</a:t>
            </a:r>
            <a:endParaRPr lang="en-US" altLang="zh-CN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95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27258" y="3679953"/>
            <a:ext cx="1674422" cy="287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Before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5413348" y="2678430"/>
            <a:ext cx="1486066" cy="350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/>
          <a:srcRect l="19680" t="38708"/>
          <a:stretch/>
        </p:blipFill>
        <p:spPr>
          <a:xfrm rot="5400000">
            <a:off x="1335171" y="2036819"/>
            <a:ext cx="1262048" cy="1670969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7389815" y="3685740"/>
            <a:ext cx="1674422" cy="287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After improved</a:t>
            </a:r>
          </a:p>
        </p:txBody>
      </p:sp>
      <p:sp>
        <p:nvSpPr>
          <p:cNvPr id="31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7348929" y="1961683"/>
            <a:ext cx="1474471" cy="173543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583247" y="2675443"/>
            <a:ext cx="993058" cy="241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/>
          </p:nvPr>
        </p:nvGraphicFramePr>
        <p:xfrm>
          <a:off x="3303652" y="2497359"/>
          <a:ext cx="1681440" cy="1005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6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27" name="Object 2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03652" y="2497359"/>
                        <a:ext cx="1681440" cy="10059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ounded Rectangular Callout 7"/>
          <p:cNvSpPr/>
          <p:nvPr/>
        </p:nvSpPr>
        <p:spPr>
          <a:xfrm>
            <a:off x="9401859" y="2157454"/>
            <a:ext cx="2296155" cy="1135584"/>
          </a:xfrm>
          <a:prstGeom prst="wedgeRoundRectCallout">
            <a:avLst>
              <a:gd name="adj1" fmla="val -97349"/>
              <a:gd name="adj2" fmla="val 17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Add </a:t>
            </a:r>
            <a:r>
              <a:rPr lang="en-US" sz="1600" dirty="0"/>
              <a:t>the </a:t>
            </a:r>
            <a:r>
              <a:rPr lang="en-US" sz="1600" dirty="0" smtClean="0"/>
              <a:t>KAPTON TAPE (PN: 475.00050.005)  </a:t>
            </a:r>
            <a:r>
              <a:rPr lang="en-US" sz="1600" dirty="0"/>
              <a:t>in middle face of FFC cable  </a:t>
            </a: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108381"/>
              </p:ext>
            </p:extLst>
          </p:nvPr>
        </p:nvGraphicFramePr>
        <p:xfrm>
          <a:off x="2801680" y="4325865"/>
          <a:ext cx="2319149" cy="1858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7" name="Acrobat Document" showAsIcon="1" r:id="rId8" imgW="914400" imgH="771480" progId="AcroExch.Document.11">
                  <p:embed/>
                </p:oleObj>
              </mc:Choice>
              <mc:Fallback>
                <p:oleObj name="Acrobat Document" showAsIcon="1" r:id="rId8" imgW="914400" imgH="771480" progId="AcroExch.Document.11">
                  <p:embed/>
                  <p:pic>
                    <p:nvPicPr>
                      <p:cNvPr id="28" name="Object 2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01680" y="4325865"/>
                        <a:ext cx="2319149" cy="1858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413693" y="629235"/>
            <a:ext cx="10432983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2. Stick KAPTON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TAPE on the middle of FFC cable to protect pin before insert FFC cable  (Date: 2021.12.03)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7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Analysis Root Cause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897325" y="4594199"/>
            <a:ext cx="5509219" cy="1150135"/>
            <a:chOff x="1276235" y="5087011"/>
            <a:chExt cx="5509219" cy="115013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3556572" y="2806674"/>
              <a:ext cx="948545" cy="5509219"/>
            </a:xfrm>
            <a:prstGeom prst="rect">
              <a:avLst/>
            </a:prstGeom>
          </p:spPr>
        </p:pic>
        <p:sp>
          <p:nvSpPr>
            <p:cNvPr id="11" name="Rounded Rectangular Callout 10"/>
            <p:cNvSpPr/>
            <p:nvPr/>
          </p:nvSpPr>
          <p:spPr>
            <a:xfrm>
              <a:off x="3485406" y="5744619"/>
              <a:ext cx="1765300" cy="492527"/>
            </a:xfrm>
            <a:prstGeom prst="wedgeRoundRectCallout">
              <a:avLst>
                <a:gd name="adj1" fmla="val -21552"/>
                <a:gd name="adj2" fmla="val -81898"/>
                <a:gd name="adj3" fmla="val 16667"/>
              </a:avLst>
            </a:prstGeom>
            <a:noFill/>
            <a:ln w="3810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MS PGothic" panose="020B0600070205080204" pitchFamily="34" charset="-128"/>
                  <a:ea typeface="MS PGothic" panose="020B0600070205080204" pitchFamily="34" charset="-128"/>
                </a:rPr>
                <a:t>FFC cable</a:t>
              </a:r>
              <a:endParaRPr lang="en-US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721600" y="3950188"/>
            <a:ext cx="3243730" cy="2176236"/>
            <a:chOff x="6859252" y="1823331"/>
            <a:chExt cx="3453147" cy="258179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9252" y="1823331"/>
              <a:ext cx="3453147" cy="2581793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7366000" y="3040653"/>
              <a:ext cx="457200" cy="36512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8281234" y="3012172"/>
              <a:ext cx="457200" cy="36512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9196468" y="3040653"/>
              <a:ext cx="457200" cy="36512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/>
          <p:cNvSpPr/>
          <p:nvPr/>
        </p:nvSpPr>
        <p:spPr>
          <a:xfrm>
            <a:off x="444283" y="1243938"/>
            <a:ext cx="6494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cs typeface="Arial" panose="020B0604020202020204" pitchFamily="34" charset="0"/>
              </a:rPr>
              <a:t>1.1  Check </a:t>
            </a:r>
            <a:r>
              <a:rPr lang="en-US" altLang="zh-CN" b="1" dirty="0">
                <a:cs typeface="Arial" panose="020B0604020202020204" pitchFamily="34" charset="0"/>
              </a:rPr>
              <a:t>visual inspection Connecter </a:t>
            </a:r>
            <a:r>
              <a:rPr lang="en-US" altLang="zh-CN" b="1" dirty="0" smtClean="0">
                <a:cs typeface="Arial" panose="020B0604020202020204" pitchFamily="34" charset="0"/>
              </a:rPr>
              <a:t>didn’t find abnormal </a:t>
            </a:r>
            <a:r>
              <a:rPr lang="en-US" altLang="zh-CN" b="1" dirty="0">
                <a:cs typeface="Arial" panose="020B0604020202020204" pitchFamily="34" charset="0"/>
              </a:rPr>
              <a:t>issue.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315" y="3494136"/>
            <a:ext cx="11537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cs typeface="Arial" panose="020B0604020202020204" pitchFamily="34" charset="0"/>
              </a:rPr>
              <a:t>1.2  Check </a:t>
            </a:r>
            <a:r>
              <a:rPr lang="en-US" altLang="zh-CN" b="1" dirty="0">
                <a:cs typeface="Arial" panose="020B0604020202020204" pitchFamily="34" charset="0"/>
              </a:rPr>
              <a:t>visual inspection FFC cable </a:t>
            </a:r>
            <a:r>
              <a:rPr lang="en-US" altLang="zh-CN" b="1" dirty="0" smtClean="0">
                <a:cs typeface="Arial" panose="020B0604020202020204" pitchFamily="34" charset="0"/>
              </a:rPr>
              <a:t>detected</a:t>
            </a:r>
            <a:r>
              <a:rPr lang="en-US" b="1" dirty="0" smtClean="0">
                <a:cs typeface="Arial" panose="020B0604020202020204" pitchFamily="34" charset="0"/>
              </a:rPr>
              <a:t> concave points on </a:t>
            </a:r>
            <a:r>
              <a:rPr lang="en-US" b="1" dirty="0">
                <a:cs typeface="Arial" panose="020B0604020202020204" pitchFamily="34" charset="0"/>
              </a:rPr>
              <a:t>FFC </a:t>
            </a:r>
            <a:r>
              <a:rPr lang="en-US" b="1" dirty="0" smtClean="0">
                <a:cs typeface="Arial" panose="020B0604020202020204" pitchFamily="34" charset="0"/>
              </a:rPr>
              <a:t>cable and </a:t>
            </a:r>
            <a:r>
              <a:rPr lang="en-US" b="1" dirty="0">
                <a:cs typeface="Arial" panose="020B0604020202020204" pitchFamily="34" charset="0"/>
              </a:rPr>
              <a:t>Pin </a:t>
            </a:r>
            <a:r>
              <a:rPr lang="en-US" b="1" dirty="0" smtClean="0">
                <a:cs typeface="Arial" panose="020B0604020202020204" pitchFamily="34" charset="0"/>
              </a:rPr>
              <a:t>3/8/13 were </a:t>
            </a:r>
            <a:r>
              <a:rPr lang="en-US" b="1" dirty="0">
                <a:cs typeface="Arial" panose="020B0604020202020204" pitchFamily="34" charset="0"/>
              </a:rPr>
              <a:t>pierced.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1493064" y="1672556"/>
            <a:ext cx="4733141" cy="1725217"/>
            <a:chOff x="7884090" y="1136540"/>
            <a:chExt cx="4242272" cy="1725217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84090" y="1136540"/>
              <a:ext cx="2609572" cy="1725217"/>
            </a:xfrm>
            <a:prstGeom prst="rect">
              <a:avLst/>
            </a:prstGeom>
          </p:spPr>
        </p:pic>
        <p:sp>
          <p:nvSpPr>
            <p:cNvPr id="30" name="Rounded Rectangular Callout 29"/>
            <p:cNvSpPr/>
            <p:nvPr/>
          </p:nvSpPr>
          <p:spPr>
            <a:xfrm>
              <a:off x="10361062" y="1676679"/>
              <a:ext cx="1765300" cy="492527"/>
            </a:xfrm>
            <a:prstGeom prst="wedgeRoundRectCallout">
              <a:avLst>
                <a:gd name="adj1" fmla="val -76640"/>
                <a:gd name="adj2" fmla="val 3562"/>
                <a:gd name="adj3" fmla="val 16667"/>
              </a:avLst>
            </a:prstGeom>
            <a:noFill/>
            <a:ln w="38100"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  <a:latin typeface="MS PGothic" panose="020B0600070205080204" pitchFamily="34" charset="-128"/>
                  <a:ea typeface="MS PGothic" panose="020B0600070205080204" pitchFamily="34" charset="-128"/>
                </a:rPr>
                <a:t>FFC connecter</a:t>
              </a:r>
              <a:endParaRPr lang="en-US" b="1" dirty="0"/>
            </a:p>
          </p:txBody>
        </p:sp>
      </p:grpSp>
      <p:cxnSp>
        <p:nvCxnSpPr>
          <p:cNvPr id="34" name="Straight Arrow Connector 33"/>
          <p:cNvCxnSpPr>
            <a:stCxn id="5" idx="0"/>
          </p:cNvCxnSpPr>
          <p:nvPr/>
        </p:nvCxnSpPr>
        <p:spPr>
          <a:xfrm>
            <a:off x="6406544" y="5068472"/>
            <a:ext cx="1611231" cy="12629"/>
          </a:xfrm>
          <a:prstGeom prst="straightConnector1">
            <a:avLst/>
          </a:prstGeom>
          <a:ln w="28575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88843" y="672860"/>
            <a:ext cx="10072219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1. Check visual inspection FFC Cable Connection Fail </a:t>
            </a:r>
          </a:p>
        </p:txBody>
      </p:sp>
    </p:spTree>
    <p:extLst>
      <p:ext uri="{BB962C8B-B14F-4D97-AF65-F5344CB8AC3E}">
        <p14:creationId xmlns:p14="http://schemas.microsoft.com/office/powerpoint/2010/main" val="159192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Analysis Root Cause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994" y="2486683"/>
            <a:ext cx="4521492" cy="2927150"/>
          </a:xfrm>
          <a:prstGeom prst="rect">
            <a:avLst/>
          </a:prstGeom>
        </p:spPr>
      </p:pic>
      <p:cxnSp>
        <p:nvCxnSpPr>
          <p:cNvPr id="13" name="Straight Arrow Connector 12"/>
          <p:cNvCxnSpPr>
            <a:endCxn id="8" idx="1"/>
          </p:cNvCxnSpPr>
          <p:nvPr/>
        </p:nvCxnSpPr>
        <p:spPr>
          <a:xfrm>
            <a:off x="5050971" y="3950258"/>
            <a:ext cx="209702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96163" y="1084022"/>
            <a:ext cx="113345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cs typeface="Arial" panose="020B0604020202020204" pitchFamily="34" charset="0"/>
              </a:rPr>
              <a:t>When insert </a:t>
            </a:r>
            <a:r>
              <a:rPr lang="en-US" altLang="zh-CN" b="1" dirty="0">
                <a:cs typeface="Arial" panose="020B0604020202020204" pitchFamily="34" charset="0"/>
              </a:rPr>
              <a:t>FFC </a:t>
            </a:r>
            <a:r>
              <a:rPr lang="en-US" altLang="zh-CN" b="1" dirty="0" smtClean="0">
                <a:cs typeface="Arial" panose="020B0604020202020204" pitchFamily="34" charset="0"/>
              </a:rPr>
              <a:t>cable into AMP connector </a:t>
            </a:r>
            <a:r>
              <a:rPr lang="en-US" altLang="zh-CN" b="1" dirty="0">
                <a:cs typeface="Arial" panose="020B0604020202020204" pitchFamily="34" charset="0"/>
              </a:rPr>
              <a:t>and </a:t>
            </a:r>
            <a:r>
              <a:rPr lang="en-US" altLang="zh-CN" b="1" dirty="0" smtClean="0">
                <a:cs typeface="Arial" panose="020B0604020202020204" pitchFamily="34" charset="0"/>
              </a:rPr>
              <a:t>press the bolt of </a:t>
            </a:r>
            <a:r>
              <a:rPr lang="en-US" altLang="zh-CN" b="1" dirty="0">
                <a:cs typeface="Arial" panose="020B0604020202020204" pitchFamily="34" charset="0"/>
              </a:rPr>
              <a:t>connecter </a:t>
            </a:r>
            <a:r>
              <a:rPr lang="en-US" altLang="zh-CN" b="1" dirty="0" smtClean="0">
                <a:cs typeface="Arial" panose="020B0604020202020204" pitchFamily="34" charset="0"/>
              </a:rPr>
              <a:t>port to keep FFC cable, the grounding needles touch and pierce at pin 3/8/13 of FFC cable =&gt; It leads to short with GND.</a:t>
            </a:r>
            <a:endParaRPr lang="en-US" b="1" dirty="0"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3693" y="629235"/>
            <a:ext cx="10072219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2. Check FFC Cable Connection Fail</a:t>
            </a:r>
          </a:p>
        </p:txBody>
      </p:sp>
      <p:sp>
        <p:nvSpPr>
          <p:cNvPr id="19" name="文字方塊 29">
            <a:extLst>
              <a:ext uri="{FF2B5EF4-FFF2-40B4-BE49-F238E27FC236}">
                <a16:creationId xmlns:a16="http://schemas.microsoft.com/office/drawing/2014/main" id="{06F8B447-53F5-8B47-80C6-194A02CCB19E}"/>
              </a:ext>
            </a:extLst>
          </p:cNvPr>
          <p:cNvSpPr txBox="1"/>
          <p:nvPr/>
        </p:nvSpPr>
        <p:spPr>
          <a:xfrm>
            <a:off x="998644" y="1960620"/>
            <a:ext cx="2975071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+mn-cs"/>
              </a:rPr>
              <a:t>FFC connector of AMP board</a:t>
            </a:r>
            <a:endParaRPr kumimoji="1" lang="zh-TW" alt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cs typeface="+mn-cs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811689" y="2486683"/>
            <a:ext cx="4239282" cy="2927150"/>
            <a:chOff x="1069975" y="3339393"/>
            <a:chExt cx="2975071" cy="2456360"/>
          </a:xfrm>
        </p:grpSpPr>
        <p:grpSp>
          <p:nvGrpSpPr>
            <p:cNvPr id="25" name="Group 24"/>
            <p:cNvGrpSpPr/>
            <p:nvPr/>
          </p:nvGrpSpPr>
          <p:grpSpPr>
            <a:xfrm>
              <a:off x="1069975" y="3339393"/>
              <a:ext cx="2931003" cy="1504950"/>
              <a:chOff x="1069975" y="3418061"/>
              <a:chExt cx="2533650" cy="1504950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69975" y="3418061"/>
                <a:ext cx="2533650" cy="1504950"/>
              </a:xfrm>
              <a:prstGeom prst="rect">
                <a:avLst/>
              </a:prstGeom>
            </p:spPr>
          </p:pic>
          <p:sp>
            <p:nvSpPr>
              <p:cNvPr id="23" name="文字方塊 29">
                <a:extLst>
                  <a:ext uri="{FF2B5EF4-FFF2-40B4-BE49-F238E27FC236}">
                    <a16:creationId xmlns:a16="http://schemas.microsoft.com/office/drawing/2014/main" id="{06F8B447-53F5-8B47-80C6-194A02CCB19E}"/>
                  </a:ext>
                </a:extLst>
              </p:cNvPr>
              <p:cNvSpPr txBox="1"/>
              <p:nvPr/>
            </p:nvSpPr>
            <p:spPr>
              <a:xfrm>
                <a:off x="1925464" y="3610662"/>
                <a:ext cx="1568378" cy="307777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none" rtlCol="0" anchor="ctr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TW" sz="1400" dirty="0" smtClean="0">
                    <a:solidFill>
                      <a:srgbClr val="FF0000"/>
                    </a:solidFill>
                    <a:latin typeface="Calibri"/>
                  </a:rPr>
                  <a:t>Grounding needles</a:t>
                </a:r>
                <a:endParaRPr kumimoji="1" lang="zh-TW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9975" y="4946866"/>
              <a:ext cx="2975071" cy="848887"/>
            </a:xfrm>
            <a:prstGeom prst="rect">
              <a:avLst/>
            </a:prstGeom>
          </p:spPr>
        </p:pic>
        <p:cxnSp>
          <p:nvCxnSpPr>
            <p:cNvPr id="26" name="Straight Arrow Connector 25"/>
            <p:cNvCxnSpPr/>
            <p:nvPr/>
          </p:nvCxnSpPr>
          <p:spPr>
            <a:xfrm flipV="1">
              <a:off x="1447800" y="4443313"/>
              <a:ext cx="482600" cy="77638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2513442" y="4443314"/>
              <a:ext cx="0" cy="77638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H="1" flipV="1">
              <a:off x="3096485" y="4443313"/>
              <a:ext cx="294415" cy="77638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032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990431" y="2158620"/>
            <a:ext cx="7217233" cy="3511698"/>
            <a:chOff x="6252023" y="2250472"/>
            <a:chExt cx="5643160" cy="3729413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EC86B845-8013-5343-8E3C-DA9F1EF16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2023" y="2250472"/>
              <a:ext cx="5640535" cy="3729413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cxnSp>
          <p:nvCxnSpPr>
            <p:cNvPr id="24" name="直線箭頭接點 23">
              <a:extLst>
                <a:ext uri="{FF2B5EF4-FFF2-40B4-BE49-F238E27FC236}">
                  <a16:creationId xmlns:a16="http://schemas.microsoft.com/office/drawing/2014/main" id="{91D42381-1C33-784B-BF56-4CE6F103AD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80833" y="3001424"/>
              <a:ext cx="5143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箭頭接點 25">
              <a:extLst>
                <a:ext uri="{FF2B5EF4-FFF2-40B4-BE49-F238E27FC236}">
                  <a16:creationId xmlns:a16="http://schemas.microsoft.com/office/drawing/2014/main" id="{1259CB57-F2C4-2047-9629-A9448DF73A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66366" y="3671150"/>
              <a:ext cx="5143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箭頭接點 26">
              <a:extLst>
                <a:ext uri="{FF2B5EF4-FFF2-40B4-BE49-F238E27FC236}">
                  <a16:creationId xmlns:a16="http://schemas.microsoft.com/office/drawing/2014/main" id="{AB9BAA2E-8928-F24C-995E-16F859F711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80833" y="4353116"/>
              <a:ext cx="51435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372E929F-E609-6C46-8B95-302CA0B943E3}"/>
              </a:ext>
            </a:extLst>
          </p:cNvPr>
          <p:cNvSpPr txBox="1"/>
          <p:nvPr/>
        </p:nvSpPr>
        <p:spPr>
          <a:xfrm>
            <a:off x="3416845" y="5815847"/>
            <a:ext cx="411180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+mn-cs"/>
              </a:rPr>
              <a:t>AMP block connection diagram via J813</a:t>
            </a: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8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Analysis Root Cause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1997" y="1116599"/>
            <a:ext cx="118892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b="1" dirty="0" smtClean="0">
                <a:cs typeface="Arial" panose="020B0604020202020204" pitchFamily="34" charset="0"/>
              </a:rPr>
              <a:t>Base </a:t>
            </a:r>
            <a:r>
              <a:rPr lang="en-US" b="1" dirty="0">
                <a:cs typeface="Arial" panose="020B0604020202020204" pitchFamily="34" charset="0"/>
              </a:rPr>
              <a:t>on circuit </a:t>
            </a:r>
            <a:r>
              <a:rPr lang="en-US" b="1" dirty="0" smtClean="0">
                <a:cs typeface="Arial" panose="020B0604020202020204" pitchFamily="34" charset="0"/>
              </a:rPr>
              <a:t>diagram, the pin </a:t>
            </a:r>
            <a:r>
              <a:rPr lang="en-US" b="1" dirty="0">
                <a:cs typeface="Arial" panose="020B0604020202020204" pitchFamily="34" charset="0"/>
              </a:rPr>
              <a:t>3,13 are GND and pin 8 is AMP_SCL </a:t>
            </a:r>
            <a:r>
              <a:rPr lang="en-US" b="1" dirty="0" smtClean="0">
                <a:cs typeface="Arial" panose="020B0604020202020204" pitchFamily="34" charset="0"/>
              </a:rPr>
              <a:t>signal.</a:t>
            </a:r>
            <a:endParaRPr lang="en-US" b="1" dirty="0"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b="1" dirty="0" smtClean="0">
                <a:cs typeface="Arial" panose="020B0604020202020204" pitchFamily="34" charset="0"/>
              </a:rPr>
              <a:t>Because, </a:t>
            </a:r>
            <a:r>
              <a:rPr lang="en-US" b="1" dirty="0">
                <a:solidFill>
                  <a:prstClr val="black"/>
                </a:solidFill>
                <a:cs typeface="Arial" panose="020B0604020202020204" pitchFamily="34" charset="0"/>
              </a:rPr>
              <a:t>p</a:t>
            </a:r>
            <a:r>
              <a:rPr lang="en-US" b="1" dirty="0" smtClean="0">
                <a:solidFill>
                  <a:prstClr val="black"/>
                </a:solidFill>
                <a:cs typeface="Arial" panose="020B0604020202020204" pitchFamily="34" charset="0"/>
              </a:rPr>
              <a:t>in 8 is </a:t>
            </a:r>
            <a:r>
              <a:rPr lang="en-US" b="1" dirty="0">
                <a:cs typeface="Arial" panose="020B0604020202020204" pitchFamily="34" charset="0"/>
              </a:rPr>
              <a:t>AMP_SCL </a:t>
            </a:r>
            <a:r>
              <a:rPr lang="en-US" b="1" dirty="0" smtClean="0">
                <a:cs typeface="Arial" panose="020B0604020202020204" pitchFamily="34" charset="0"/>
              </a:rPr>
              <a:t>signal, so when it</a:t>
            </a:r>
            <a:r>
              <a:rPr lang="en-US" b="1" dirty="0" smtClean="0">
                <a:solidFill>
                  <a:prstClr val="black"/>
                </a:solidFill>
                <a:cs typeface="Arial" panose="020B0604020202020204" pitchFamily="34" charset="0"/>
              </a:rPr>
              <a:t> shorts </a:t>
            </a:r>
            <a:r>
              <a:rPr lang="en-US" b="1" dirty="0">
                <a:solidFill>
                  <a:prstClr val="black"/>
                </a:solidFill>
                <a:cs typeface="Arial" panose="020B0604020202020204" pitchFamily="34" charset="0"/>
              </a:rPr>
              <a:t>with GND </a:t>
            </a:r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due to </a:t>
            </a:r>
            <a:r>
              <a:rPr lang="en-US" altLang="zh-TW" b="1" dirty="0" smtClean="0">
                <a:solidFill>
                  <a:prstClr val="black"/>
                </a:solidFill>
                <a:cs typeface="Arial" panose="020B0604020202020204" pitchFamily="34" charset="0"/>
              </a:rPr>
              <a:t>pierced </a:t>
            </a:r>
            <a:r>
              <a:rPr lang="en-US" altLang="zh-TW" b="1" dirty="0">
                <a:solidFill>
                  <a:prstClr val="black"/>
                </a:solidFill>
                <a:cs typeface="Arial" panose="020B0604020202020204" pitchFamily="34" charset="0"/>
              </a:rPr>
              <a:t>by grounding needle </a:t>
            </a:r>
            <a:r>
              <a:rPr lang="en-US" altLang="zh-TW" b="1" dirty="0" smtClean="0">
                <a:solidFill>
                  <a:prstClr val="black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=&gt; It leads to FFC cable can not connect with AMP board.</a:t>
            </a:r>
            <a:endParaRPr lang="en-US" altLang="zh-TW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4596" y="628576"/>
            <a:ext cx="10072219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b="1" dirty="0">
                <a:solidFill>
                  <a:prstClr val="white"/>
                </a:solidFill>
                <a:cs typeface="Arial" panose="020B0604020202020204" pitchFamily="34" charset="0"/>
              </a:rPr>
              <a:t>3. FFC cable connector fail analysis </a:t>
            </a:r>
          </a:p>
        </p:txBody>
      </p:sp>
    </p:spTree>
    <p:extLst>
      <p:ext uri="{BB962C8B-B14F-4D97-AF65-F5344CB8AC3E}">
        <p14:creationId xmlns:p14="http://schemas.microsoft.com/office/powerpoint/2010/main" val="177470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Analysis Root Cause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64" y="1205229"/>
            <a:ext cx="4601651" cy="43616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865" y="3021374"/>
            <a:ext cx="6867943" cy="25431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3693" y="629235"/>
            <a:ext cx="10072219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4.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contact tip height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and GAP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dimension of AMB connector on NG board From HRS vendor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3693" y="5773532"/>
            <a:ext cx="11368910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r>
              <a:rPr lang="en-US" b="1" dirty="0">
                <a:cs typeface="Arial" panose="020B0604020202020204" pitchFamily="34" charset="0"/>
              </a:rPr>
              <a:t>The contact tip height and Gap dimension meet criteria.</a:t>
            </a:r>
          </a:p>
        </p:txBody>
      </p:sp>
    </p:spTree>
    <p:extLst>
      <p:ext uri="{BB962C8B-B14F-4D97-AF65-F5344CB8AC3E}">
        <p14:creationId xmlns:p14="http://schemas.microsoft.com/office/powerpoint/2010/main" val="338147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Analysis Root Cause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92" y="2291229"/>
            <a:ext cx="11120438" cy="40064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3692" y="629235"/>
            <a:ext cx="11520805" cy="646331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5.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GND plate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en-US" altLang="zh-CN" b="1" dirty="0" smtClean="0">
                <a:solidFill>
                  <a:schemeClr val="bg1"/>
                </a:solidFill>
                <a:cs typeface="Arial" panose="020B0604020202020204" pitchFamily="34" charset="0"/>
              </a:rPr>
              <a:t>copper foil layer)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Spec of FFC cable from P-TWO vendor and measurement result of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the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GND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plate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thickness of failure FFC cable from HRS vendor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. </a:t>
            </a:r>
          </a:p>
        </p:txBody>
      </p:sp>
      <p:sp>
        <p:nvSpPr>
          <p:cNvPr id="7" name="Rectangle 6"/>
          <p:cNvSpPr/>
          <p:nvPr/>
        </p:nvSpPr>
        <p:spPr>
          <a:xfrm>
            <a:off x="591612" y="1367899"/>
            <a:ext cx="109275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 smtClean="0">
                <a:cs typeface="Arial" panose="020B0604020202020204" pitchFamily="34" charset="0"/>
              </a:rPr>
              <a:t>5.1 </a:t>
            </a:r>
            <a:r>
              <a:rPr lang="en-US" b="1" dirty="0">
                <a:cs typeface="Arial" panose="020B0604020202020204" pitchFamily="34" charset="0"/>
              </a:rPr>
              <a:t>Check GND plate Spec of FFC cable from P-TWO </a:t>
            </a:r>
            <a:r>
              <a:rPr lang="en-US" b="1" dirty="0" smtClean="0">
                <a:cs typeface="Arial" panose="020B0604020202020204" pitchFamily="34" charset="0"/>
              </a:rPr>
              <a:t>vendor and </a:t>
            </a:r>
            <a:r>
              <a:rPr lang="en-US" b="1" dirty="0">
                <a:cs typeface="Arial" panose="020B0604020202020204" pitchFamily="34" charset="0"/>
              </a:rPr>
              <a:t>P-Two vendor confirmed the spec GND </a:t>
            </a:r>
            <a:r>
              <a:rPr lang="en-US" b="1" dirty="0" smtClean="0">
                <a:cs typeface="Arial" panose="020B0604020202020204" pitchFamily="34" charset="0"/>
              </a:rPr>
              <a:t>plate thickness </a:t>
            </a:r>
            <a:r>
              <a:rPr lang="en-US" b="1" dirty="0">
                <a:cs typeface="Arial" panose="020B0604020202020204" pitchFamily="34" charset="0"/>
              </a:rPr>
              <a:t>is 65 (um</a:t>
            </a:r>
            <a:r>
              <a:rPr lang="en-US" b="1" dirty="0" smtClean="0">
                <a:cs typeface="Arial" panose="020B0604020202020204" pitchFamily="34" charset="0"/>
              </a:rPr>
              <a:t>) in their FA report on 2021.12.01.  </a:t>
            </a:r>
            <a:endParaRPr lang="en-US" altLang="zh-TW" b="1" dirty="0"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27433" y="5754414"/>
            <a:ext cx="409903" cy="29954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88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Analysis Root Cause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631" y="1678499"/>
            <a:ext cx="5557320" cy="31493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016" y="2450765"/>
            <a:ext cx="5286165" cy="20337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22016" y="1309167"/>
            <a:ext cx="11444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cs typeface="Arial" panose="020B0604020202020204" pitchFamily="34" charset="0"/>
              </a:rPr>
              <a:t>5.2 Measurement </a:t>
            </a:r>
            <a:r>
              <a:rPr lang="en-US" b="1" dirty="0">
                <a:cs typeface="Arial" panose="020B0604020202020204" pitchFamily="34" charset="0"/>
              </a:rPr>
              <a:t>result of the GND plate </a:t>
            </a:r>
            <a:r>
              <a:rPr lang="en-US" b="1" dirty="0" smtClean="0">
                <a:cs typeface="Arial" panose="020B0604020202020204" pitchFamily="34" charset="0"/>
              </a:rPr>
              <a:t>(copper </a:t>
            </a:r>
            <a:r>
              <a:rPr lang="en-US" b="1" dirty="0">
                <a:cs typeface="Arial" panose="020B0604020202020204" pitchFamily="34" charset="0"/>
              </a:rPr>
              <a:t>foil </a:t>
            </a:r>
            <a:r>
              <a:rPr lang="en-US" b="1" dirty="0" smtClean="0">
                <a:cs typeface="Arial" panose="020B0604020202020204" pitchFamily="34" charset="0"/>
              </a:rPr>
              <a:t>layer) </a:t>
            </a:r>
            <a:r>
              <a:rPr lang="en-US" b="1" dirty="0">
                <a:cs typeface="Arial" panose="020B0604020202020204" pitchFamily="34" charset="0"/>
              </a:rPr>
              <a:t>thickness of failure FFC cable from HRS vendor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413693" y="629235"/>
            <a:ext cx="11583866" cy="646331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5. Check GND plate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en-US" altLang="zh-CN" b="1" dirty="0" smtClean="0">
                <a:solidFill>
                  <a:schemeClr val="bg1"/>
                </a:solidFill>
                <a:cs typeface="Arial" panose="020B0604020202020204" pitchFamily="34" charset="0"/>
              </a:rPr>
              <a:t>copper </a:t>
            </a:r>
            <a:r>
              <a:rPr lang="en-US" altLang="zh-CN" b="1" dirty="0">
                <a:solidFill>
                  <a:schemeClr val="bg1"/>
                </a:solidFill>
                <a:cs typeface="Arial" panose="020B0604020202020204" pitchFamily="34" charset="0"/>
              </a:rPr>
              <a:t>foil </a:t>
            </a:r>
            <a:r>
              <a:rPr lang="en-US" altLang="zh-CN" b="1" dirty="0" smtClean="0">
                <a:solidFill>
                  <a:schemeClr val="bg1"/>
                </a:solidFill>
                <a:cs typeface="Arial" panose="020B0604020202020204" pitchFamily="34" charset="0"/>
              </a:rPr>
              <a:t>layer)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Spec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of FFC cable from P-TWO vendor and measurement result of the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GND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plate  thickness of failure FFC cable from HRS vendor.</a:t>
            </a:r>
          </a:p>
        </p:txBody>
      </p:sp>
      <p:sp>
        <p:nvSpPr>
          <p:cNvPr id="11" name="文字方塊 29">
            <a:extLst>
              <a:ext uri="{FF2B5EF4-FFF2-40B4-BE49-F238E27FC236}">
                <a16:creationId xmlns:a16="http://schemas.microsoft.com/office/drawing/2014/main" id="{06F8B447-53F5-8B47-80C6-194A02CCB19E}"/>
              </a:ext>
            </a:extLst>
          </p:cNvPr>
          <p:cNvSpPr txBox="1"/>
          <p:nvPr/>
        </p:nvSpPr>
        <p:spPr>
          <a:xfrm>
            <a:off x="722016" y="2024534"/>
            <a:ext cx="2722018" cy="3726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/>
                <a:cs typeface="+mn-cs"/>
              </a:rPr>
              <a:t>The measurement result</a:t>
            </a:r>
            <a:endParaRPr kumimoji="1" lang="zh-TW" altLang="en-US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3726" y="4827814"/>
            <a:ext cx="11368910" cy="147732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850900" indent="-850900"/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 </a:t>
            </a:r>
            <a:r>
              <a:rPr lang="en-US" b="1" dirty="0">
                <a:cs typeface="Arial" panose="020B0604020202020204" pitchFamily="34" charset="0"/>
              </a:rPr>
              <a:t>1. Compare the P-TWO Spec (65um) and the actual measurement result from HRS vendor(44-43 um)=&gt; the thickness of </a:t>
            </a:r>
            <a:r>
              <a:rPr lang="en-US" b="1" dirty="0" smtClean="0">
                <a:cs typeface="Arial" panose="020B0604020202020204" pitchFamily="34" charset="0"/>
              </a:rPr>
              <a:t>GND’s plate out </a:t>
            </a:r>
            <a:r>
              <a:rPr lang="en-US" b="1" dirty="0">
                <a:cs typeface="Arial" panose="020B0604020202020204" pitchFamily="34" charset="0"/>
              </a:rPr>
              <a:t>of Spec.</a:t>
            </a:r>
          </a:p>
          <a:p>
            <a:pPr marL="803275" indent="17463"/>
            <a:r>
              <a:rPr lang="en-US" b="1" dirty="0">
                <a:cs typeface="Arial" panose="020B0604020202020204" pitchFamily="34" charset="0"/>
              </a:rPr>
              <a:t>2. Follow the HRS’s recommendation, the </a:t>
            </a:r>
            <a:r>
              <a:rPr lang="en-US" b="1" dirty="0" smtClean="0">
                <a:cs typeface="Arial" panose="020B0604020202020204" pitchFamily="34" charset="0"/>
              </a:rPr>
              <a:t>GND plate should </a:t>
            </a:r>
            <a:r>
              <a:rPr lang="en-US" b="1" dirty="0">
                <a:cs typeface="Arial" panose="020B0604020202020204" pitchFamily="34" charset="0"/>
              </a:rPr>
              <a:t>be </a:t>
            </a:r>
            <a:r>
              <a:rPr lang="en-US" b="1" dirty="0" smtClean="0">
                <a:cs typeface="Arial" panose="020B0604020202020204" pitchFamily="34" charset="0"/>
              </a:rPr>
              <a:t>72 </a:t>
            </a:r>
            <a:r>
              <a:rPr lang="en-US" b="1" dirty="0">
                <a:cs typeface="Arial" panose="020B0604020202020204" pitchFamily="34" charset="0"/>
              </a:rPr>
              <a:t>um. However, the actual thickness of NG </a:t>
            </a:r>
            <a:r>
              <a:rPr lang="en-US" b="1" dirty="0" smtClean="0">
                <a:cs typeface="Arial" panose="020B0604020202020204" pitchFamily="34" charset="0"/>
              </a:rPr>
              <a:t>GND plate is </a:t>
            </a:r>
            <a:r>
              <a:rPr lang="en-US" b="1" dirty="0">
                <a:cs typeface="Arial" panose="020B0604020202020204" pitchFamily="34" charset="0"/>
              </a:rPr>
              <a:t>only 60% (43-44 um) as HRS’s recommendation, it is too thin can not protect the FFC cable, the grounding needles can pierce through easy.</a:t>
            </a:r>
          </a:p>
        </p:txBody>
      </p:sp>
    </p:spTree>
    <p:extLst>
      <p:ext uri="{BB962C8B-B14F-4D97-AF65-F5344CB8AC3E}">
        <p14:creationId xmlns:p14="http://schemas.microsoft.com/office/powerpoint/2010/main" val="180346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Analysis Root Cause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4351" y="1224322"/>
            <a:ext cx="1146203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00CC"/>
                </a:solidFill>
                <a:cs typeface="Arial" panose="020B0604020202020204" pitchFamily="34" charset="0"/>
              </a:rPr>
              <a:t>1. When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insert FFC cable into AMP </a:t>
            </a:r>
            <a:r>
              <a:rPr lang="en-US" altLang="zh-CN" b="1" dirty="0" smtClean="0">
                <a:solidFill>
                  <a:srgbClr val="0000CC"/>
                </a:solidFill>
                <a:cs typeface="Arial" panose="020B0604020202020204" pitchFamily="34" charset="0"/>
              </a:rPr>
              <a:t>connector, the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grounding needles (grounding needles made by metal</a:t>
            </a:r>
            <a:r>
              <a:rPr lang="en-US" altLang="zh-CN" b="1" dirty="0" smtClean="0">
                <a:solidFill>
                  <a:srgbClr val="0000CC"/>
                </a:solidFill>
                <a:cs typeface="Arial" panose="020B0604020202020204" pitchFamily="34" charset="0"/>
              </a:rPr>
              <a:t>) touch and pierce at pin 3/8/13 of FFC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cable =&gt; It leads to short </a:t>
            </a:r>
            <a:r>
              <a:rPr lang="en-US" altLang="zh-CN" b="1" dirty="0" smtClean="0">
                <a:solidFill>
                  <a:srgbClr val="0000CC"/>
                </a:solidFill>
                <a:cs typeface="Arial" panose="020B0604020202020204" pitchFamily="34" charset="0"/>
              </a:rPr>
              <a:t>with GND and FFC cable can not connect with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AMP </a:t>
            </a:r>
            <a:r>
              <a:rPr lang="en-US" altLang="zh-CN" b="1" dirty="0" smtClean="0">
                <a:solidFill>
                  <a:srgbClr val="0000CC"/>
                </a:solidFill>
                <a:cs typeface="Arial" panose="020B0604020202020204" pitchFamily="34" charset="0"/>
              </a:rPr>
              <a:t>board.</a:t>
            </a:r>
            <a:endParaRPr lang="en-US" dirty="0">
              <a:solidFill>
                <a:srgbClr val="0000CC"/>
              </a:solidFill>
              <a:latin typeface="TT35E2o00"/>
            </a:endParaRPr>
          </a:p>
          <a:p>
            <a:endParaRPr lang="en-US" altLang="zh-CN" b="1" dirty="0" smtClean="0">
              <a:solidFill>
                <a:srgbClr val="0000CC"/>
              </a:solidFill>
              <a:cs typeface="Arial" panose="020B0604020202020204" pitchFamily="34" charset="0"/>
            </a:endParaRPr>
          </a:p>
          <a:p>
            <a:r>
              <a:rPr lang="en-US" altLang="zh-CN" b="1" dirty="0" smtClean="0">
                <a:solidFill>
                  <a:srgbClr val="0000CC"/>
                </a:solidFill>
                <a:cs typeface="Arial" panose="020B0604020202020204" pitchFamily="34" charset="0"/>
              </a:rPr>
              <a:t>2. Because the GND plate thickness of FFC cable out of Spec, it is too thin, so the grounding needles can pierce through =&gt; it lead to FFC cable connects failure.</a:t>
            </a:r>
          </a:p>
          <a:p>
            <a:endParaRPr lang="en-US" altLang="zh-CN" b="1" dirty="0" smtClean="0">
              <a:solidFill>
                <a:srgbClr val="0000CC"/>
              </a:solidFill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solidFill>
                  <a:srgbClr val="0000CC"/>
                </a:solidFill>
                <a:cs typeface="Arial" panose="020B0604020202020204" pitchFamily="34" charset="0"/>
              </a:rPr>
              <a:t>The conclusion: FFC cable connection failed, due to the material issue.</a:t>
            </a:r>
            <a:endParaRPr lang="en-US" altLang="zh-CN" b="1" dirty="0">
              <a:solidFill>
                <a:srgbClr val="0000CC"/>
              </a:solidFill>
              <a:cs typeface="Arial" panose="020B0604020202020204" pitchFamily="34" charset="0"/>
            </a:endParaRPr>
          </a:p>
          <a:p>
            <a:endParaRPr lang="en-US" dirty="0">
              <a:solidFill>
                <a:srgbClr val="0000CC"/>
              </a:solidFill>
              <a:latin typeface="TT35E2o00"/>
            </a:endParaRPr>
          </a:p>
          <a:p>
            <a:endParaRPr lang="en-US" dirty="0" smtClean="0">
              <a:latin typeface="TT35E2o0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693" y="629235"/>
            <a:ext cx="10072219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6.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Summary Root Cause</a:t>
            </a:r>
          </a:p>
        </p:txBody>
      </p:sp>
    </p:spTree>
    <p:extLst>
      <p:ext uri="{BB962C8B-B14F-4D97-AF65-F5344CB8AC3E}">
        <p14:creationId xmlns:p14="http://schemas.microsoft.com/office/powerpoint/2010/main" val="120470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Corrective</a:t>
            </a:r>
            <a:r>
              <a:rPr lang="en-US" sz="32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 Action</a:t>
            </a:r>
            <a:endParaRPr lang="en-US" sz="32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3579990" y="1687941"/>
            <a:ext cx="8356600" cy="3114675"/>
            <a:chOff x="3239261" y="3128514"/>
            <a:chExt cx="5097517" cy="2144111"/>
          </a:xfrm>
        </p:grpSpPr>
        <p:grpSp>
          <p:nvGrpSpPr>
            <p:cNvPr id="18" name="Group 3"/>
            <p:cNvGrpSpPr>
              <a:grpSpLocks/>
            </p:cNvGrpSpPr>
            <p:nvPr/>
          </p:nvGrpSpPr>
          <p:grpSpPr bwMode="auto">
            <a:xfrm>
              <a:off x="3470414" y="3280762"/>
              <a:ext cx="1858962" cy="1751082"/>
              <a:chOff x="3176587" y="1887408"/>
              <a:chExt cx="3707689" cy="3696744"/>
            </a:xfrm>
          </p:grpSpPr>
          <p:pic>
            <p:nvPicPr>
              <p:cNvPr id="21" name="Picture 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6587" y="1887408"/>
                <a:ext cx="3707689" cy="3696744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Rectangle 2"/>
              <p:cNvSpPr>
                <a:spLocks noChangeArrowheads="1"/>
              </p:cNvSpPr>
              <p:nvPr/>
            </p:nvSpPr>
            <p:spPr bwMode="auto">
              <a:xfrm>
                <a:off x="4577383" y="3054744"/>
                <a:ext cx="1776248" cy="304800"/>
              </a:xfrm>
              <a:prstGeom prst="rect">
                <a:avLst/>
              </a:prstGeom>
              <a:noFill/>
              <a:ln w="28575" algn="ctr">
                <a:solidFill>
                  <a:srgbClr val="FF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kumimoji="1" sz="24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新細明體" pitchFamily="18" charset="-12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新細明體" pitchFamily="18" charset="-120"/>
                  </a:defRPr>
                </a:lvl2pPr>
                <a:lvl3pPr marL="1143000" indent="-228600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-"/>
                  <a:defRPr kumimoji="1" sz="20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新細明體" pitchFamily="18" charset="-12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–"/>
                  <a:defRPr kumimoji="1"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新細明體" pitchFamily="18" charset="-12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Font typeface="Arial" panose="020B0604020202020204" pitchFamily="34" charset="0"/>
                  <a:buChar char="•"/>
                  <a:defRPr kumimoji="1"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Arial" panose="020B0604020202020204" pitchFamily="34" charset="0"/>
                  <a:buChar char="•"/>
                  <a:defRPr kumimoji="1"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Arial" panose="020B0604020202020204" pitchFamily="34" charset="0"/>
                  <a:buChar char="•"/>
                  <a:defRPr kumimoji="1"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Arial" panose="020B0604020202020204" pitchFamily="34" charset="0"/>
                  <a:buChar char="•"/>
                  <a:defRPr kumimoji="1"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Arial" panose="020B0604020202020204" pitchFamily="34" charset="0"/>
                  <a:buChar char="•"/>
                  <a:defRPr kumimoji="1" sz="1400">
                    <a:solidFill>
                      <a:schemeClr val="tx1"/>
                    </a:solidFill>
                    <a:latin typeface="Times New Roman" panose="02020603050405020304" pitchFamily="18" charset="0"/>
                    <a:ea typeface="新細明體" pitchFamily="18" charset="-120"/>
                  </a:defRPr>
                </a:lvl9pPr>
              </a:lstStyle>
              <a:p>
                <a:pPr>
                  <a:spcBef>
                    <a:spcPct val="0"/>
                  </a:spcBef>
                  <a:buSzTx/>
                  <a:buFontTx/>
                  <a:buNone/>
                </a:pPr>
                <a:endParaRPr kumimoji="0" lang="en-US" altLang="en-US" b="0">
                  <a:latin typeface="Arial" panose="020B0604020202020204" pitchFamily="34" charset="0"/>
                  <a:ea typeface="標楷體" pitchFamily="65" charset="-128"/>
                </a:endParaRPr>
              </a:p>
            </p:txBody>
          </p:sp>
        </p:grpSp>
        <p:pic>
          <p:nvPicPr>
            <p:cNvPr id="19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6242040" y="2454389"/>
              <a:ext cx="1253572" cy="2903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3239261" y="3128514"/>
              <a:ext cx="5097517" cy="2144111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SzPct val="100000"/>
                <a:buFont typeface="Arial" panose="020B0604020202020204" pitchFamily="34" charset="0"/>
                <a:buChar char="•"/>
                <a:defRPr kumimoji="1"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itchFamily="18" charset="-120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新細明體" pitchFamily="18" charset="-120"/>
                </a:defRPr>
              </a:lvl2pPr>
              <a:lvl3pPr marL="1143000" indent="-228600">
                <a:spcBef>
                  <a:spcPct val="20000"/>
                </a:spcBef>
                <a:buSzPct val="100000"/>
                <a:buFont typeface="Arial" panose="020B0604020202020204" pitchFamily="34" charset="0"/>
                <a:buChar char="-"/>
                <a:defRPr kumimoji="1" sz="20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itchFamily="18" charset="-120"/>
                </a:defRPr>
              </a:lvl3pPr>
              <a:lvl4pPr marL="1600200" indent="-228600">
                <a:spcBef>
                  <a:spcPct val="20000"/>
                </a:spcBef>
                <a:buSzPct val="100000"/>
                <a:buFont typeface="Arial" panose="020B0604020202020204" pitchFamily="34" charset="0"/>
                <a:buChar char="–"/>
                <a:defRPr kumimoji="1" sz="1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itchFamily="18" charset="-120"/>
                </a:defRPr>
              </a:lvl4pPr>
              <a:lvl5pPr marL="2057400" indent="-228600">
                <a:spcBef>
                  <a:spcPct val="20000"/>
                </a:spcBef>
                <a:buSzPct val="100000"/>
                <a:buFont typeface="Arial" panose="020B0604020202020204" pitchFamily="34" charset="0"/>
                <a:buChar char="•"/>
                <a:defRPr kumimoji="1" sz="1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kumimoji="1" sz="1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kumimoji="1" sz="1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kumimoji="1" sz="1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panose="020B0604020202020204" pitchFamily="34" charset="0"/>
                <a:buChar char="•"/>
                <a:defRPr kumimoji="1" sz="1400">
                  <a:solidFill>
                    <a:schemeClr val="tx1"/>
                  </a:solidFill>
                  <a:latin typeface="Times New Roman" panose="02020603050405020304" pitchFamily="18" charset="0"/>
                  <a:ea typeface="新細明體" pitchFamily="18" charset="-120"/>
                </a:defRPr>
              </a:lvl9pPr>
            </a:lstStyle>
            <a:p>
              <a:pPr>
                <a:spcBef>
                  <a:spcPct val="0"/>
                </a:spcBef>
                <a:buSzTx/>
                <a:buFontTx/>
                <a:buNone/>
              </a:pPr>
              <a:endParaRPr kumimoji="0" lang="en-US" altLang="en-US" b="0">
                <a:latin typeface="Arial" panose="020B0604020202020204" pitchFamily="34" charset="0"/>
                <a:ea typeface="標楷體" pitchFamily="65" charset="-128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324465" y="1782922"/>
            <a:ext cx="3111359" cy="1117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 indent="-381000">
              <a:lnSpc>
                <a:spcPct val="110000"/>
              </a:lnSpc>
              <a:spcBef>
                <a:spcPct val="20000"/>
              </a:spcBef>
              <a:buSzPct val="100000"/>
              <a:defRPr/>
            </a:pPr>
            <a:r>
              <a:rPr kumimoji="1" lang="en-US" altLang="zh-CN" dirty="0">
                <a:solidFill>
                  <a:srgbClr val="0000CC"/>
                </a:solidFill>
                <a:ea typeface="標楷體" panose="03000509000000000000" pitchFamily="65" charset="-120"/>
              </a:rPr>
              <a:t> </a:t>
            </a:r>
            <a:r>
              <a:rPr kumimoji="1" lang="en-US" altLang="zh-CN" dirty="0" smtClean="0">
                <a:solidFill>
                  <a:srgbClr val="0000CC"/>
                </a:solidFill>
                <a:ea typeface="標楷體" panose="03000509000000000000" pitchFamily="65" charset="-120"/>
              </a:rPr>
              <a:t>   + </a:t>
            </a:r>
            <a:r>
              <a:rPr kumimoji="1" lang="en-US" altLang="zh-CN" dirty="0">
                <a:solidFill>
                  <a:srgbClr val="0000CC"/>
                </a:solidFill>
                <a:ea typeface="標楷體" panose="03000509000000000000" pitchFamily="65" charset="-120"/>
              </a:rPr>
              <a:t>P/N : 376.00039.005</a:t>
            </a:r>
          </a:p>
          <a:p>
            <a:pPr marL="381000" indent="-381000">
              <a:lnSpc>
                <a:spcPct val="110000"/>
              </a:lnSpc>
              <a:spcBef>
                <a:spcPct val="20000"/>
              </a:spcBef>
              <a:buSzPct val="100000"/>
              <a:defRPr/>
            </a:pPr>
            <a:r>
              <a:rPr kumimoji="1" lang="en-US" altLang="zh-CN" dirty="0">
                <a:solidFill>
                  <a:srgbClr val="0000CC"/>
                </a:solidFill>
                <a:ea typeface="標楷體" panose="03000509000000000000" pitchFamily="65" charset="-120"/>
              </a:rPr>
              <a:t>    + Vendor: P-TWO</a:t>
            </a:r>
          </a:p>
          <a:p>
            <a:pPr marL="381000" indent="-381000">
              <a:lnSpc>
                <a:spcPct val="110000"/>
              </a:lnSpc>
              <a:spcBef>
                <a:spcPct val="20000"/>
              </a:spcBef>
              <a:buSzPct val="100000"/>
              <a:defRPr/>
            </a:pPr>
            <a:r>
              <a:rPr kumimoji="1" lang="en-US" altLang="zh-CN" dirty="0">
                <a:solidFill>
                  <a:srgbClr val="0000CC"/>
                </a:solidFill>
                <a:ea typeface="標楷體" panose="03000509000000000000" pitchFamily="65" charset="-120"/>
              </a:rPr>
              <a:t>    + Date code: 05/05/2022 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4638" y="688253"/>
            <a:ext cx="11311275" cy="646331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P-Two improve FFC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cable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by add one more layer is KAPTON TAPE below </a:t>
            </a:r>
            <a:r>
              <a:rPr lang="en-US" altLang="zh-CN" b="1" dirty="0" smtClean="0">
                <a:solidFill>
                  <a:schemeClr val="bg1"/>
                </a:solidFill>
                <a:cs typeface="Arial" panose="020B0604020202020204" pitchFamily="34" charset="0"/>
              </a:rPr>
              <a:t>G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NG plate layer to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avoid AMP FFC cable pierced issue.</a:t>
            </a:r>
          </a:p>
        </p:txBody>
      </p:sp>
    </p:spTree>
    <p:extLst>
      <p:ext uri="{BB962C8B-B14F-4D97-AF65-F5344CB8AC3E}">
        <p14:creationId xmlns:p14="http://schemas.microsoft.com/office/powerpoint/2010/main" val="54707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21" y="1527513"/>
            <a:ext cx="10371050" cy="3886316"/>
          </a:xfrm>
          <a:prstGeom prst="rect">
            <a:avLst/>
          </a:prstGeom>
        </p:spPr>
      </p:pic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D6. V</a:t>
            </a:r>
            <a:r>
              <a:rPr lang="en-US" altLang="zh-CN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erification</a:t>
            </a: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of</a:t>
            </a: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 E</a:t>
            </a:r>
            <a:r>
              <a:rPr lang="en-US" altLang="zh-CN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ffectiveness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1121" y="719661"/>
            <a:ext cx="10735377" cy="646331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1. </a:t>
            </a:r>
            <a:r>
              <a:rPr lang="en-US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use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control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run to verify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50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pcs new FFC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cable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with one more layer is KAPTON TAPE from P-TWO vendor  </a:t>
            </a:r>
          </a:p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  (D/C : 2022.05.05).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1121" y="5515757"/>
            <a:ext cx="11368910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cs typeface="Arial" panose="020B0604020202020204" pitchFamily="34" charset="0"/>
              </a:rPr>
              <a:t>After finished 50 units control </a:t>
            </a:r>
            <a:r>
              <a:rPr lang="en-US" b="1" dirty="0">
                <a:cs typeface="Arial" panose="020B0604020202020204" pitchFamily="34" charset="0"/>
              </a:rPr>
              <a:t>r</a:t>
            </a:r>
            <a:r>
              <a:rPr lang="en-US" b="1" dirty="0" smtClean="0">
                <a:cs typeface="Arial" panose="020B0604020202020204" pitchFamily="34" charset="0"/>
              </a:rPr>
              <a:t>un, </a:t>
            </a:r>
            <a:r>
              <a:rPr lang="en-US" b="1" dirty="0" err="1" smtClean="0">
                <a:cs typeface="Arial" panose="020B0604020202020204" pitchFamily="34" charset="0"/>
              </a:rPr>
              <a:t>Fii</a:t>
            </a:r>
            <a:r>
              <a:rPr lang="en-US" b="1" dirty="0" smtClean="0">
                <a:cs typeface="Arial" panose="020B0604020202020204" pitchFamily="34" charset="0"/>
              </a:rPr>
              <a:t> </a:t>
            </a:r>
            <a:r>
              <a:rPr lang="en-US" b="1" dirty="0">
                <a:cs typeface="Arial" panose="020B0604020202020204" pitchFamily="34" charset="0"/>
              </a:rPr>
              <a:t>didn’t </a:t>
            </a:r>
            <a:r>
              <a:rPr lang="en-US" b="1" dirty="0" smtClean="0">
                <a:cs typeface="Arial" panose="020B0604020202020204" pitchFamily="34" charset="0"/>
              </a:rPr>
              <a:t>find </a:t>
            </a:r>
            <a:r>
              <a:rPr lang="en-US" b="1" dirty="0">
                <a:cs typeface="Arial" panose="020B0604020202020204" pitchFamily="34" charset="0"/>
              </a:rPr>
              <a:t>any </a:t>
            </a:r>
            <a:r>
              <a:rPr lang="en-US" b="1" dirty="0" smtClean="0">
                <a:cs typeface="Arial" panose="020B0604020202020204" pitchFamily="34" charset="0"/>
              </a:rPr>
              <a:t>connection failure issue relate </a:t>
            </a:r>
            <a:r>
              <a:rPr lang="en-US" b="1" dirty="0">
                <a:cs typeface="Arial" panose="020B0604020202020204" pitchFamily="34" charset="0"/>
              </a:rPr>
              <a:t>new FFC </a:t>
            </a:r>
            <a:r>
              <a:rPr lang="en-US" b="1" dirty="0" smtClean="0">
                <a:cs typeface="Arial" panose="020B0604020202020204" pitchFamily="34" charset="0"/>
              </a:rPr>
              <a:t>cable.</a:t>
            </a:r>
            <a:endParaRPr lang="en-US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41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D6. V</a:t>
            </a:r>
            <a:r>
              <a:rPr lang="en-US" altLang="zh-CN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erification</a:t>
            </a: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of</a:t>
            </a: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 E</a:t>
            </a:r>
            <a:r>
              <a:rPr lang="en-US" altLang="zh-CN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ffectiveness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1121" y="719661"/>
            <a:ext cx="10735377" cy="36933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2. </a:t>
            </a:r>
            <a:r>
              <a:rPr lang="en-US" altLang="zh-CN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Reliability test for FFC cable 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5248" y="1388125"/>
            <a:ext cx="98160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5</a:t>
            </a:r>
            <a:r>
              <a:rPr lang="en-US" dirty="0" smtClean="0"/>
              <a:t>pcs </a:t>
            </a:r>
            <a:r>
              <a:rPr lang="en-US" dirty="0" smtClean="0"/>
              <a:t>FCC </a:t>
            </a:r>
            <a:r>
              <a:rPr lang="en-US" dirty="0"/>
              <a:t>Static Pressure Load </a:t>
            </a:r>
            <a:r>
              <a:rPr lang="en-US" dirty="0" smtClean="0"/>
              <a:t>Test: </a:t>
            </a:r>
            <a:r>
              <a:rPr lang="en-US" b="1" dirty="0" smtClean="0">
                <a:solidFill>
                  <a:srgbClr val="0000CC"/>
                </a:solidFill>
              </a:rPr>
              <a:t>Pass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2pcs FFC </a:t>
            </a:r>
            <a:r>
              <a:rPr lang="en-US" dirty="0"/>
              <a:t>Cable </a:t>
            </a:r>
            <a:r>
              <a:rPr lang="en-US" dirty="0" smtClean="0"/>
              <a:t>HALT Test: </a:t>
            </a:r>
            <a:r>
              <a:rPr lang="en-US" b="1" dirty="0" smtClean="0">
                <a:solidFill>
                  <a:srgbClr val="0000CC"/>
                </a:solidFill>
              </a:rPr>
              <a:t>Pass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477878"/>
              </p:ext>
            </p:extLst>
          </p:nvPr>
        </p:nvGraphicFramePr>
        <p:xfrm>
          <a:off x="1617644" y="2875558"/>
          <a:ext cx="2117074" cy="1867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Acrobat Document" showAsIcon="1" r:id="rId4" imgW="914400" imgH="806400" progId="AcroExch.Document.DC">
                  <p:embed/>
                </p:oleObj>
              </mc:Choice>
              <mc:Fallback>
                <p:oleObj name="Acrobat Document" showAsIcon="1" r:id="rId4" imgW="914400" imgH="8064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7644" y="2875558"/>
                        <a:ext cx="2117074" cy="1867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9762148"/>
              </p:ext>
            </p:extLst>
          </p:nvPr>
        </p:nvGraphicFramePr>
        <p:xfrm>
          <a:off x="5065921" y="2875558"/>
          <a:ext cx="2117075" cy="18671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3" name="Acrobat Document" showAsIcon="1" r:id="rId6" imgW="914400" imgH="806400" progId="AcroExch.Document.DC">
                  <p:embed/>
                </p:oleObj>
              </mc:Choice>
              <mc:Fallback>
                <p:oleObj name="Acrobat Document" showAsIcon="1" r:id="rId6" imgW="914400" imgH="80640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65921" y="2875558"/>
                        <a:ext cx="2117075" cy="18671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503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D7</a:t>
            </a: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. </a:t>
            </a:r>
            <a:r>
              <a:rPr lang="en-US" altLang="zh-CN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P</a:t>
            </a: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revent </a:t>
            </a: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R</a:t>
            </a:r>
            <a:r>
              <a:rPr lang="en-US" altLang="zh-TW" sz="3200" b="1" dirty="0" smtClean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ecurrence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1860" y="1244906"/>
            <a:ext cx="111711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A</a:t>
            </a:r>
            <a:r>
              <a:rPr lang="en-US" altLang="zh-CN" sz="2800" dirty="0" smtClean="0"/>
              <a:t>fter FFC cable improved, no similar issue found</a:t>
            </a:r>
            <a:r>
              <a:rPr lang="en-US" sz="28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After reviewed the other FFC cables, no similar issue.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4724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4179</TotalTime>
  <Words>1044</Words>
  <Application>Microsoft Office PowerPoint</Application>
  <PresentationFormat>Widescreen</PresentationFormat>
  <Paragraphs>163</Paragraphs>
  <Slides>17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標楷體</vt:lpstr>
      <vt:lpstr>맑은 고딕</vt:lpstr>
      <vt:lpstr>MS PGothic</vt:lpstr>
      <vt:lpstr>新細明體</vt:lpstr>
      <vt:lpstr>宋体</vt:lpstr>
      <vt:lpstr>TT35E2o00</vt:lpstr>
      <vt:lpstr>Arial</vt:lpstr>
      <vt:lpstr>Calibri</vt:lpstr>
      <vt:lpstr>Calibri Light</vt:lpstr>
      <vt:lpstr>Wingdings</vt:lpstr>
      <vt:lpstr>Office 佈景主題</vt:lpstr>
      <vt:lpstr>Acrobat Document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涂海波</cp:lastModifiedBy>
  <cp:revision>444</cp:revision>
  <cp:lastPrinted>2021-12-03T02:23:37Z</cp:lastPrinted>
  <dcterms:created xsi:type="dcterms:W3CDTF">2018-11-16T05:26:15Z</dcterms:created>
  <dcterms:modified xsi:type="dcterms:W3CDTF">2022-10-06T08:14:37Z</dcterms:modified>
</cp:coreProperties>
</file>